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57" r:id="rId4"/>
    <p:sldId id="266" r:id="rId5"/>
    <p:sldId id="259" r:id="rId6"/>
    <p:sldId id="265" r:id="rId7"/>
    <p:sldId id="262" r:id="rId8"/>
    <p:sldId id="267" r:id="rId9"/>
    <p:sldId id="268" r:id="rId10"/>
    <p:sldId id="282" r:id="rId11"/>
    <p:sldId id="283" r:id="rId12"/>
    <p:sldId id="269" r:id="rId13"/>
    <p:sldId id="271" r:id="rId14"/>
    <p:sldId id="272" r:id="rId15"/>
    <p:sldId id="273" r:id="rId16"/>
    <p:sldId id="275" r:id="rId17"/>
    <p:sldId id="276" r:id="rId18"/>
    <p:sldId id="264" r:id="rId19"/>
    <p:sldId id="278" r:id="rId20"/>
    <p:sldId id="284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737" autoAdjust="0"/>
  </p:normalViewPr>
  <p:slideViewPr>
    <p:cSldViewPr snapToGrid="0">
      <p:cViewPr varScale="1">
        <p:scale>
          <a:sx n="70" d="100"/>
          <a:sy n="70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0365-C6BF-42CA-8701-3D974BE401B9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2B35-AB4B-44BE-9575-EED2E9F1A5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076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0365-C6BF-42CA-8701-3D974BE401B9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2B35-AB4B-44BE-9575-EED2E9F1A5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408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0365-C6BF-42CA-8701-3D974BE401B9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2B35-AB4B-44BE-9575-EED2E9F1A5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885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0365-C6BF-42CA-8701-3D974BE401B9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2B35-AB4B-44BE-9575-EED2E9F1A5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07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0365-C6BF-42CA-8701-3D974BE401B9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2B35-AB4B-44BE-9575-EED2E9F1A5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1593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0365-C6BF-42CA-8701-3D974BE401B9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2B35-AB4B-44BE-9575-EED2E9F1A5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9820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0365-C6BF-42CA-8701-3D974BE401B9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2B35-AB4B-44BE-9575-EED2E9F1A5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4174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0365-C6BF-42CA-8701-3D974BE401B9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2B35-AB4B-44BE-9575-EED2E9F1A5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2082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0365-C6BF-42CA-8701-3D974BE401B9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2B35-AB4B-44BE-9575-EED2E9F1A5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8139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0365-C6BF-42CA-8701-3D974BE401B9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2B35-AB4B-44BE-9575-EED2E9F1A5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8672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0365-C6BF-42CA-8701-3D974BE401B9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2B35-AB4B-44BE-9575-EED2E9F1A5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1934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40365-C6BF-42CA-8701-3D974BE401B9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22B35-AB4B-44BE-9575-EED2E9F1A5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039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1122925" y="0"/>
            <a:ext cx="1069075" cy="1023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56" y="0"/>
            <a:ext cx="6485379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528549" y="1636754"/>
            <a:ext cx="9294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C00000"/>
                </a:solidFill>
              </a:rPr>
              <a:t>TLALTIZAPÁN DE ZAPATA </a:t>
            </a:r>
          </a:p>
          <a:p>
            <a:pPr algn="ctr"/>
            <a:r>
              <a:rPr lang="es-MX" sz="4000" b="1" dirty="0" smtClean="0">
                <a:solidFill>
                  <a:srgbClr val="C00000"/>
                </a:solidFill>
              </a:rPr>
              <a:t>MUNICIPIO LIBRE DE CRIADEROS DEL MOSCO AEDES AEGYPTI</a:t>
            </a:r>
            <a:endParaRPr lang="es-MX" sz="4000" b="1" dirty="0">
              <a:solidFill>
                <a:srgbClr val="C000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637730" y="5364423"/>
            <a:ext cx="595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Prof. David Salazar Guerrero</a:t>
            </a:r>
          </a:p>
          <a:p>
            <a:r>
              <a:rPr lang="es-MX" sz="2400" b="1" dirty="0" smtClean="0"/>
              <a:t>Presidente Municipal de Tlaltizapán, Morelos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267145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80178" y="-48691"/>
            <a:ext cx="6358719" cy="1102617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de promoción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3542" y="1465256"/>
            <a:ext cx="2873991" cy="4501502"/>
          </a:xfrm>
        </p:spPr>
        <p:txBody>
          <a:bodyPr/>
          <a:lstStyle/>
          <a:p>
            <a:endParaRPr lang="es-MX" b="1" dirty="0" smtClean="0">
              <a:solidFill>
                <a:srgbClr val="FF0000"/>
              </a:solidFill>
            </a:endParaRPr>
          </a:p>
          <a:p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Pinta de bardas</a:t>
            </a:r>
          </a:p>
          <a:p>
            <a:endParaRPr lang="es-MX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Spots </a:t>
            </a:r>
          </a:p>
          <a:p>
            <a:endParaRPr lang="es-MX" sz="2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Perifoneo</a:t>
            </a:r>
          </a:p>
          <a:p>
            <a:endParaRPr lang="es-MX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 sociales</a:t>
            </a:r>
            <a:endParaRPr lang="es-MX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50" y="1430007"/>
            <a:ext cx="3507054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792" y="3839812"/>
            <a:ext cx="3505200" cy="197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791" y="1457295"/>
            <a:ext cx="3505201" cy="225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50" y="3836029"/>
            <a:ext cx="3507054" cy="1975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Conector recto 7"/>
          <p:cNvCxnSpPr/>
          <p:nvPr/>
        </p:nvCxnSpPr>
        <p:spPr>
          <a:xfrm flipH="1">
            <a:off x="8247421" y="1457295"/>
            <a:ext cx="14460" cy="42338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4858603" y="3836029"/>
            <a:ext cx="679658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4777078" y="940061"/>
            <a:ext cx="3881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de difusión</a:t>
            </a:r>
            <a:endParaRPr lang="es-MX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9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6564" y="238470"/>
            <a:ext cx="10515600" cy="839703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900" b="1" dirty="0">
                <a:latin typeface="Arial" panose="020B0604020202020204" pitchFamily="34" charset="0"/>
                <a:cs typeface="Arial" panose="020B0604020202020204" pitchFamily="34" charset="0"/>
              </a:rPr>
              <a:t>Participación ciudadana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02707" y="4551427"/>
            <a:ext cx="2426367" cy="934973"/>
          </a:xfrm>
        </p:spPr>
        <p:txBody>
          <a:bodyPr>
            <a:noAutofit/>
          </a:bodyPr>
          <a:lstStyle/>
          <a:p>
            <a:pPr algn="ctr"/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Comités de </a:t>
            </a:r>
          </a:p>
          <a:p>
            <a:pPr marL="0" indent="0" algn="ctr">
              <a:buNone/>
            </a:pPr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panteones</a:t>
            </a:r>
          </a:p>
          <a:p>
            <a:pPr algn="ctr"/>
            <a:endParaRPr lang="es-MX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2" name="Picture 6" descr="https://scontent-lax3-1.xx.fbcdn.net/v/t1.0-0/c35.0.200.200/p200x200/13043342_889787024463132_50832753102523084_n.jpg?oh=5cf6833c4fe4aa591d6b58618df40b21&amp;oe=58BE21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961" y="1078173"/>
            <a:ext cx="2324100" cy="2324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456" y="3732583"/>
            <a:ext cx="2549588" cy="1912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808" y="3732582"/>
            <a:ext cx="2690066" cy="1964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4" name="Picture 8" descr="https://scontent-lax3-1.xx.fbcdn.net/v/t1.0-0/c66.0.200.200/p200x200/12993382_888913717883796_58045893303697749_n.jpg?oh=b3ed71619d663440966919e0dc6af597&amp;oe=58D2BF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758" y="1078173"/>
            <a:ext cx="2324100" cy="2324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scontent-lax3-1.xx.fbcdn.net/v/l/t1.0-0/c33.0.200.200/p200x200/13062068_888913684550466_7898600386334880942_n.jpg?oh=0a9ed7782703e3be39ffc7b57e6bc68e&amp;oe=58B945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00" y="1067282"/>
            <a:ext cx="2292550" cy="2292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2377861" y="1727714"/>
            <a:ext cx="2125901" cy="1025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salud</a:t>
            </a:r>
          </a:p>
        </p:txBody>
      </p:sp>
    </p:spTree>
    <p:extLst>
      <p:ext uri="{BB962C8B-B14F-4D97-AF65-F5344CB8AC3E}">
        <p14:creationId xmlns:p14="http://schemas.microsoft.com/office/powerpoint/2010/main" val="7043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9788" y="-42370"/>
            <a:ext cx="8763085" cy="862095"/>
          </a:xfrm>
        </p:spPr>
        <p:txBody>
          <a:bodyPr/>
          <a:lstStyle/>
          <a:p>
            <a:pPr algn="ctr"/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Preventivas</a:t>
            </a:r>
            <a:endParaRPr lang="es-MX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88015" y="2136389"/>
            <a:ext cx="2516435" cy="2717931"/>
          </a:xfrm>
        </p:spPr>
        <p:txBody>
          <a:bodyPr>
            <a:normAutofit lnSpcReduction="10000"/>
          </a:bodyPr>
          <a:lstStyle/>
          <a:p>
            <a:pPr algn="ctr"/>
            <a:endParaRPr lang="es-MX" b="1" dirty="0" smtClean="0">
              <a:solidFill>
                <a:srgbClr val="FF0000"/>
              </a:solidFill>
            </a:endParaRPr>
          </a:p>
          <a:p>
            <a:pPr algn="ctr"/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Ayudantías</a:t>
            </a:r>
            <a:r>
              <a:rPr lang="es-MX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2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incluyendo </a:t>
            </a:r>
          </a:p>
          <a:p>
            <a:pPr marL="0" indent="0" algn="ctr">
              <a:buNone/>
            </a:pPr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Cabecera</a:t>
            </a:r>
          </a:p>
          <a:p>
            <a:pPr marL="0" indent="0" algn="ctr">
              <a:buNone/>
            </a:pPr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</a:t>
            </a:r>
          </a:p>
          <a:p>
            <a:pPr algn="ctr"/>
            <a:endParaRPr lang="es-MX" b="1" dirty="0" smtClean="0">
              <a:solidFill>
                <a:srgbClr val="FF0000"/>
              </a:solidFill>
            </a:endParaRPr>
          </a:p>
          <a:p>
            <a:pPr algn="ctr"/>
            <a:endParaRPr lang="es-MX" b="1" dirty="0" smtClean="0">
              <a:solidFill>
                <a:srgbClr val="FF0000"/>
              </a:solidFill>
            </a:endParaRPr>
          </a:p>
          <a:p>
            <a:pPr algn="ctr"/>
            <a:endParaRPr lang="es-MX" b="1" dirty="0">
              <a:solidFill>
                <a:srgbClr val="FF0000"/>
              </a:solidFill>
            </a:endParaRPr>
          </a:p>
          <a:p>
            <a:pPr algn="ctr"/>
            <a:endParaRPr lang="es-MX" b="1" dirty="0" smtClean="0">
              <a:solidFill>
                <a:srgbClr val="FF0000"/>
              </a:solidFill>
            </a:endParaRPr>
          </a:p>
          <a:p>
            <a:pPr algn="ctr"/>
            <a:endParaRPr lang="es-MX" b="1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06" y="2906651"/>
            <a:ext cx="2954866" cy="16621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79" y="4569817"/>
            <a:ext cx="2438240" cy="145673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94" y="1363872"/>
            <a:ext cx="2657624" cy="1549678"/>
          </a:xfrm>
          <a:prstGeom prst="rect">
            <a:avLst/>
          </a:prstGeom>
        </p:spPr>
      </p:pic>
      <p:pic>
        <p:nvPicPr>
          <p:cNvPr id="4098" name="Picture 2" descr="https://scontent-lax3-1.xx.fbcdn.net/v/t1.0-9/14212810_217805861955889_5412417287432821749_n.jpg?oh=d1b62fc0c82266378a5548e1eb292f63&amp;oe=58CEEE7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841" y="1370345"/>
            <a:ext cx="2507119" cy="152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-lax3-1.xx.fbcdn.net/v/t1.0-9/14100266_214165788986563_1155122194470664782_n.jpg?oh=6f102ad6cead251e75fb67d4712bf364&amp;oe=58BC1DD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633" y="2901972"/>
            <a:ext cx="2517085" cy="166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-lax3-1.xx.fbcdn.net/v/t1.0-9/13669204_188952344841241_8801932598067357957_n.jpg?oh=7df2ca03a70db7aefd11f36151cb5400&amp;oe=58C1A91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61" y="1372969"/>
            <a:ext cx="2836733" cy="152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content-lax3-1.xx.fbcdn.net/v/t1.0-9/13528722_185406341862508_474600436624711460_n.jpg?oh=185c6079fc5c6cb583ebf63cfad1c2e6&amp;oe=58BF40F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331" y="2904830"/>
            <a:ext cx="2554096" cy="16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content-lax3-1.xx.fbcdn.net/v/t1.0-9/13495285_180913595645116_4100364840048931702_n.jpg?oh=21278a6d2efb192c3e650289477e68a2&amp;oe=588B313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14" y="4577759"/>
            <a:ext cx="2890133" cy="145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content-lax3-1.xx.fbcdn.net/v/t1.0-9/13707538_195869407482868_6346869201079194819_n.jpg?oh=ba1b44fa08384796d5299ca4cf15bd3b&amp;oe=5888A36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248" y="4582678"/>
            <a:ext cx="2716230" cy="144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arcador de contenido 2"/>
          <p:cNvSpPr txBox="1">
            <a:spLocks/>
          </p:cNvSpPr>
          <p:nvPr/>
        </p:nvSpPr>
        <p:spPr>
          <a:xfrm>
            <a:off x="3029195" y="805482"/>
            <a:ext cx="7031568" cy="537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v"/>
            </a:pPr>
            <a:r>
              <a:rPr lang="es-MX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Saneamiento Básico en viviendas</a:t>
            </a:r>
            <a:endParaRPr lang="es-MX" i="1" dirty="0" smtClean="0">
              <a:solidFill>
                <a:srgbClr val="00B050"/>
              </a:solidFill>
            </a:endParaRPr>
          </a:p>
          <a:p>
            <a:endParaRPr lang="es-MX" dirty="0" smtClean="0">
              <a:solidFill>
                <a:srgbClr val="00B050"/>
              </a:solidFill>
            </a:endParaRPr>
          </a:p>
          <a:p>
            <a:endParaRPr lang="es-MX" dirty="0">
              <a:solidFill>
                <a:srgbClr val="00B050"/>
              </a:solidFill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6092960" y="1370345"/>
            <a:ext cx="0" cy="15273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8916132" y="1363872"/>
            <a:ext cx="0" cy="15273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H="1">
            <a:off x="6516872" y="2891182"/>
            <a:ext cx="14459" cy="16775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H="1">
            <a:off x="9055435" y="2891448"/>
            <a:ext cx="14459" cy="16775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H="1">
            <a:off x="6438247" y="4577759"/>
            <a:ext cx="1" cy="1457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 flipH="1">
            <a:off x="9119953" y="4577759"/>
            <a:ext cx="1" cy="1457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5977719" y="4561097"/>
            <a:ext cx="3630305" cy="76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5701574" y="2897967"/>
            <a:ext cx="3630305" cy="76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11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30054" y="-183240"/>
            <a:ext cx="7450540" cy="1169505"/>
          </a:xfrm>
        </p:spPr>
        <p:txBody>
          <a:bodyPr/>
          <a:lstStyle/>
          <a:p>
            <a:pPr algn="ctr"/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Preventivas</a:t>
            </a:r>
            <a:endParaRPr lang="es-MX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16662" y="2126866"/>
            <a:ext cx="4279710" cy="3129662"/>
          </a:xfrm>
        </p:spPr>
        <p:txBody>
          <a:bodyPr/>
          <a:lstStyle/>
          <a:p>
            <a:pPr marL="0" indent="0">
              <a:buNone/>
            </a:pPr>
            <a:r>
              <a:rPr lang="es-MX" b="1" dirty="0" smtClean="0"/>
              <a:t>Tonelaje total eliminado: </a:t>
            </a:r>
            <a:endParaRPr lang="es-MX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301 toneladas cacharros</a:t>
            </a:r>
          </a:p>
          <a:p>
            <a:endParaRPr lang="es-MX" sz="2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 llantas</a:t>
            </a:r>
          </a:p>
        </p:txBody>
      </p:sp>
      <p:pic>
        <p:nvPicPr>
          <p:cNvPr id="7170" name="Picture 2" descr="https://scontent-lax3-1.xx.fbcdn.net/v/t1.0-9/13939391_1068693889889023_3497993845846635888_n.jpg?oh=8d2698390690f0d716e035da38cce7d7&amp;oe=58C0BE5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30" y="2941824"/>
            <a:ext cx="2787025" cy="191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content-lax3-1.xx.fbcdn.net/v/t1.0-9/13700026_1055006664591079_8076903618964214469_n.jpg?oh=370c27e639068c045cf3a85148fbdbcf&amp;oe=58C0C1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155" y="2941079"/>
            <a:ext cx="2764486" cy="1919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content-lax3-1.xx.fbcdn.net/v/t1.0-9/13782047_1055006387924440_7770630506197745459_n.jpg?oh=5d757d87adf5c8bae4b1bf96a903b92a&amp;oe=58BE8BF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311" y="1097242"/>
            <a:ext cx="3248025" cy="1830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content-lax3-1.xx.fbcdn.net/v/t1.0-9/13775570_1053934168031662_109229697767201330_n.jpg?oh=35e25c4d2073485ad2b5e89d5988938c&amp;oe=58C12C2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916" y="1097242"/>
            <a:ext cx="3004725" cy="1844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content-lax3-1.xx.fbcdn.net/v/t1.0-9/13692638_1054516864640059_6989567703004174795_n.jpg?oh=1b8ec422d1c81fc7fbe83b6d564d813d&amp;oe=58C82D9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439" y="4874414"/>
            <a:ext cx="2842113" cy="1601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cto 10"/>
          <p:cNvCxnSpPr/>
          <p:nvPr/>
        </p:nvCxnSpPr>
        <p:spPr>
          <a:xfrm>
            <a:off x="7320002" y="2923062"/>
            <a:ext cx="3630305" cy="76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7592923" y="4862915"/>
            <a:ext cx="3630305" cy="76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8882336" y="1091493"/>
            <a:ext cx="12580" cy="1845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9146994" y="2937246"/>
            <a:ext cx="741" cy="1936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arcador de contenido 2"/>
          <p:cNvSpPr txBox="1">
            <a:spLocks/>
          </p:cNvSpPr>
          <p:nvPr/>
        </p:nvSpPr>
        <p:spPr>
          <a:xfrm>
            <a:off x="1549400" y="700409"/>
            <a:ext cx="10642600" cy="5428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v"/>
            </a:pPr>
            <a:r>
              <a:rPr lang="es-MX" sz="33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de eliminación de criaderos </a:t>
            </a:r>
            <a:endParaRPr lang="es-MX" sz="31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2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0017" y="-127497"/>
            <a:ext cx="10515600" cy="1006852"/>
          </a:xfrm>
        </p:spPr>
        <p:txBody>
          <a:bodyPr/>
          <a:lstStyle/>
          <a:p>
            <a:pPr algn="ctr"/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Preventivas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68209" y="4909388"/>
            <a:ext cx="3847871" cy="1345679"/>
          </a:xfrm>
        </p:spPr>
        <p:txBody>
          <a:bodyPr>
            <a:noAutofit/>
          </a:bodyPr>
          <a:lstStyle/>
          <a:p>
            <a:pPr algn="ctr"/>
            <a:endParaRPr lang="es-MX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Certificación de los 11 panteones</a:t>
            </a:r>
            <a:endParaRPr lang="es-MX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2200" b="1" dirty="0" smtClean="0"/>
              <a:t>                                 </a:t>
            </a:r>
            <a:endParaRPr lang="es-MX" sz="2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615" y="1697431"/>
            <a:ext cx="1976632" cy="186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167" y="4539156"/>
            <a:ext cx="2802764" cy="1799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59" y="1697432"/>
            <a:ext cx="2412142" cy="1809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utoShape 2" descr="Mostrando IMG_20160212_0949006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76" y="1697431"/>
            <a:ext cx="2211564" cy="183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Marcador de contenido 2"/>
          <p:cNvSpPr txBox="1">
            <a:spLocks/>
          </p:cNvSpPr>
          <p:nvPr/>
        </p:nvSpPr>
        <p:spPr>
          <a:xfrm>
            <a:off x="1524000" y="922075"/>
            <a:ext cx="10642600" cy="5428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v"/>
            </a:pPr>
            <a:r>
              <a:rPr lang="es-MX" sz="33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Saneamiento Básico en panteones</a:t>
            </a:r>
            <a:endParaRPr lang="es-MX" sz="3100" i="1" dirty="0">
              <a:solidFill>
                <a:srgbClr val="00B050"/>
              </a:solidFill>
            </a:endParaRPr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3268209" y="3652815"/>
            <a:ext cx="1904292" cy="5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Limpieza</a:t>
            </a:r>
          </a:p>
        </p:txBody>
      </p:sp>
      <p:sp>
        <p:nvSpPr>
          <p:cNvPr id="14" name="Marcador de contenido 2"/>
          <p:cNvSpPr txBox="1">
            <a:spLocks/>
          </p:cNvSpPr>
          <p:nvPr/>
        </p:nvSpPr>
        <p:spPr>
          <a:xfrm>
            <a:off x="6630098" y="3381773"/>
            <a:ext cx="3911833" cy="923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Floreros con arena</a:t>
            </a:r>
          </a:p>
        </p:txBody>
      </p:sp>
    </p:spTree>
    <p:extLst>
      <p:ext uri="{BB962C8B-B14F-4D97-AF65-F5344CB8AC3E}">
        <p14:creationId xmlns:p14="http://schemas.microsoft.com/office/powerpoint/2010/main" val="248251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13713" y="0"/>
            <a:ext cx="8255758" cy="973939"/>
          </a:xfrm>
        </p:spPr>
        <p:txBody>
          <a:bodyPr/>
          <a:lstStyle/>
          <a:p>
            <a:pPr algn="ctr"/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Preventivas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22627" y="2054036"/>
            <a:ext cx="5679175" cy="1075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10 escuelas</a:t>
            </a:r>
          </a:p>
          <a:p>
            <a:pPr marL="0" indent="0" algn="ctr">
              <a:buNone/>
            </a:pPr>
            <a:r>
              <a:rPr lang="es-MX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MX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ertificadas libres de criaderos</a:t>
            </a:r>
            <a:endParaRPr lang="es-MX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70" y="3285509"/>
            <a:ext cx="3344914" cy="2495385"/>
          </a:xfrm>
          <a:prstGeom prst="rect">
            <a:avLst/>
          </a:prstGeom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04" y="3271861"/>
            <a:ext cx="3385594" cy="253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3397154" y="973939"/>
            <a:ext cx="7088875" cy="524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v"/>
            </a:pPr>
            <a:r>
              <a:rPr lang="es-MX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Saneamiento Básico escuelas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5024370" y="3271861"/>
            <a:ext cx="3876" cy="2523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esultado de imagen para escuela secundaria lazaro cardenas de tlaltizap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110" y="3285509"/>
            <a:ext cx="3352258" cy="251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ctor recto 13"/>
          <p:cNvCxnSpPr/>
          <p:nvPr/>
        </p:nvCxnSpPr>
        <p:spPr>
          <a:xfrm>
            <a:off x="8391584" y="3272778"/>
            <a:ext cx="3876" cy="2523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20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-110832"/>
            <a:ext cx="10515600" cy="1152808"/>
          </a:xfrm>
        </p:spPr>
        <p:txBody>
          <a:bodyPr/>
          <a:lstStyle/>
          <a:p>
            <a:pPr algn="ctr"/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Preventivas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6656" y="1041976"/>
            <a:ext cx="11415344" cy="480342"/>
          </a:xfrm>
        </p:spPr>
        <p:txBody>
          <a:bodyPr/>
          <a:lstStyle/>
          <a:p>
            <a:pPr algn="ctr">
              <a:buFont typeface="Wingdings" panose="05000000000000000000" pitchFamily="2" charset="2"/>
              <a:buChar char="v"/>
            </a:pPr>
            <a:r>
              <a:rPr lang="es-MX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Saneamiento Básico Carreteras</a:t>
            </a:r>
            <a:endParaRPr lang="es-MX" i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https://scontent.xx.fbcdn.net/v/t1.0-9/14470499_227977740938701_3042506736189671496_n.jpg?oh=ab9454a31a0fa26776c887010198eb3c&amp;oe=58CFA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558" y="4453313"/>
            <a:ext cx="4043771" cy="1958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xx.fbcdn.net/v/t1.0-9/14369952_227977174272091_1051801024861509228_n.jpg?oh=8bee0e79db71b260f0e7ee85b1c90b00&amp;oe=58D06E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0" y="4401795"/>
            <a:ext cx="3827228" cy="2010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.xx.fbcdn.net/v/t1.0-9/14462985_227976840938791_6519625593931584053_n.jpg?oh=bb814268c8a711c20784bc57567f6a6c&amp;oe=588B0B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558" y="1866694"/>
            <a:ext cx="4043771" cy="2463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content-lax3-1.xx.fbcdn.net/v/t1.0-9/14446075_1699519690367591_2438847617144308337_n.jpg?oh=18d2ffd239afca27f659413972216c0e&amp;oe=58CB10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0" y="1910624"/>
            <a:ext cx="3827228" cy="2419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54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110" y="-125600"/>
            <a:ext cx="10515600" cy="1108833"/>
          </a:xfrm>
        </p:spPr>
        <p:txBody>
          <a:bodyPr/>
          <a:lstStyle/>
          <a:p>
            <a:pPr algn="ctr"/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Preventivas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s://scontent.xx.fbcdn.net/v/t1.0-9/14517416_229355307467611_2746179610999962729_n.jpg?oh=6cfe768886d0404c7b4c5cdcdd519a5b&amp;oe=58D4A5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47" y="2450412"/>
            <a:ext cx="3627853" cy="2168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content.xx.fbcdn.net/v/t1.0-9/13178980_1596695030646598_2372283152268275457_n.jpg?oh=32ed380e2083a68d1027d3dbdb74c4cc&amp;oe=588880D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017" y="1133084"/>
            <a:ext cx="3627853" cy="2040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content-lax3-1.xx.fbcdn.net/v/t1.0-9/14292354_1091059080985837_5456971523788897320_n.jpg?oh=5c25b079b0f111991603fb4854aeca3d&amp;oe=5889A9C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83" y="3727538"/>
            <a:ext cx="3795611" cy="2138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2687786" y="1637567"/>
            <a:ext cx="2981109" cy="61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v"/>
            </a:pPr>
            <a:r>
              <a:rPr lang="es-MX" sz="2600" b="1" dirty="0" smtClean="0">
                <a:solidFill>
                  <a:srgbClr val="FF0000"/>
                </a:solidFill>
              </a:rPr>
              <a:t> </a:t>
            </a:r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Fumigación: </a:t>
            </a: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6801017" y="3232255"/>
            <a:ext cx="2631743" cy="604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Panteones</a:t>
            </a:r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3604169" y="4114807"/>
            <a:ext cx="2064726" cy="1398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MX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Viviendas</a:t>
            </a:r>
            <a:endParaRPr lang="es-MX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7824568" y="5350792"/>
            <a:ext cx="2064726" cy="1398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MX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Escuelas</a:t>
            </a:r>
            <a:endParaRPr lang="es-MX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00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0017" y="0"/>
            <a:ext cx="10515600" cy="2162175"/>
          </a:xfrm>
        </p:spPr>
        <p:txBody>
          <a:bodyPr/>
          <a:lstStyle/>
          <a:p>
            <a:pPr algn="ctr"/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Panorama Epidemiológico </a:t>
            </a:r>
            <a:r>
              <a:rPr lang="es-MX" b="1" i="1" dirty="0" smtClean="0"/>
              <a:t/>
            </a:r>
            <a:br>
              <a:rPr lang="es-MX" b="1" i="1" dirty="0" smtClean="0"/>
            </a:br>
            <a:r>
              <a:rPr lang="es-MX" b="1" i="1" dirty="0" smtClean="0"/>
              <a:t/>
            </a:r>
            <a:br>
              <a:rPr lang="es-MX" b="1" i="1" dirty="0" smtClean="0"/>
            </a:br>
            <a:r>
              <a:rPr lang="es-MX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42 </a:t>
            </a:r>
            <a:endParaRPr lang="es-MX" sz="28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1947883"/>
              </p:ext>
            </p:extLst>
          </p:nvPr>
        </p:nvGraphicFramePr>
        <p:xfrm>
          <a:off x="3367118" y="2443238"/>
          <a:ext cx="7198658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2327787"/>
                <a:gridCol w="2432471"/>
              </a:tblGrid>
              <a:tr h="192405">
                <a:tc>
                  <a:txBody>
                    <a:bodyPr/>
                    <a:lstStyle/>
                    <a:p>
                      <a:pPr algn="ctr"/>
                      <a:r>
                        <a:rPr lang="es-MX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Enfermedad </a:t>
                      </a:r>
                      <a:endParaRPr lang="es-MX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Casos Notificados</a:t>
                      </a:r>
                      <a:endParaRPr lang="es-MX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Casos Confirmados</a:t>
                      </a:r>
                      <a:endParaRPr lang="es-MX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192405">
                <a:tc>
                  <a:txBody>
                    <a:bodyPr/>
                    <a:lstStyle/>
                    <a:p>
                      <a:pPr algn="ctr"/>
                      <a:r>
                        <a:rPr lang="es-MX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Dengue</a:t>
                      </a:r>
                      <a:endParaRPr lang="es-MX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  <a:endParaRPr lang="es-MX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MX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92405">
                <a:tc>
                  <a:txBody>
                    <a:bodyPr/>
                    <a:lstStyle/>
                    <a:p>
                      <a:pPr algn="ctr"/>
                      <a:r>
                        <a:rPr lang="es-MX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Chikungunya</a:t>
                      </a:r>
                      <a:endParaRPr lang="es-MX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s-MX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92405">
                <a:tc>
                  <a:txBody>
                    <a:bodyPr/>
                    <a:lstStyle/>
                    <a:p>
                      <a:pPr algn="ctr"/>
                      <a:r>
                        <a:rPr lang="es-MX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Zika</a:t>
                      </a:r>
                      <a:endParaRPr lang="es-MX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MX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MX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015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16891" y="-208081"/>
            <a:ext cx="5758218" cy="1325563"/>
          </a:xfrm>
        </p:spPr>
        <p:txBody>
          <a:bodyPr/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Conclusiones 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12159" y="1402544"/>
            <a:ext cx="9356678" cy="4351338"/>
          </a:xfrm>
        </p:spPr>
        <p:txBody>
          <a:bodyPr>
            <a:normAutofit/>
          </a:bodyPr>
          <a:lstStyle/>
          <a:p>
            <a:endParaRPr lang="es-MX" sz="2600" b="1" dirty="0" smtClean="0"/>
          </a:p>
          <a:p>
            <a:r>
              <a:rPr lang="es-MX" sz="2600" b="1" dirty="0" smtClean="0"/>
              <a:t>Reglamento municipal para prevención, control y protección</a:t>
            </a:r>
          </a:p>
          <a:p>
            <a:pPr marL="0" indent="0">
              <a:buNone/>
            </a:pPr>
            <a:r>
              <a:rPr lang="es-MX" sz="2600" b="1" dirty="0" smtClean="0"/>
              <a:t>   del dengue, chikungunya y </a:t>
            </a:r>
            <a:r>
              <a:rPr lang="es-MX" sz="2600" b="1" dirty="0" err="1" smtClean="0"/>
              <a:t>zika</a:t>
            </a:r>
            <a:r>
              <a:rPr lang="es-MX" sz="2600" b="1" dirty="0" smtClean="0"/>
              <a:t>.</a:t>
            </a:r>
          </a:p>
          <a:p>
            <a:endParaRPr lang="es-MX" sz="2600" b="1" dirty="0"/>
          </a:p>
          <a:p>
            <a:r>
              <a:rPr lang="es-MX" sz="2600" b="1" dirty="0" smtClean="0"/>
              <a:t>Brigadas permanentes en cada comunidad.</a:t>
            </a:r>
          </a:p>
          <a:p>
            <a:endParaRPr lang="es-MX" sz="2600" b="1" dirty="0"/>
          </a:p>
          <a:p>
            <a:r>
              <a:rPr lang="es-MX" sz="2600" b="1" dirty="0"/>
              <a:t>Red Morelense de Municipios por la salud.</a:t>
            </a:r>
          </a:p>
          <a:p>
            <a:pPr marL="0" indent="0">
              <a:buNone/>
            </a:pPr>
            <a:endParaRPr lang="es-MX" sz="2600" b="1" dirty="0"/>
          </a:p>
          <a:p>
            <a:r>
              <a:rPr lang="es-MX" sz="2600" b="1" dirty="0" smtClean="0"/>
              <a:t>Ciudadanía informada y participativa.</a:t>
            </a:r>
            <a:endParaRPr lang="es-MX" sz="2600" b="1" dirty="0"/>
          </a:p>
        </p:txBody>
      </p:sp>
    </p:spTree>
    <p:extLst>
      <p:ext uri="{BB962C8B-B14F-4D97-AF65-F5344CB8AC3E}">
        <p14:creationId xmlns:p14="http://schemas.microsoft.com/office/powerpoint/2010/main" val="390679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90319" y="129514"/>
            <a:ext cx="9144000" cy="711484"/>
          </a:xfrm>
        </p:spPr>
        <p:txBody>
          <a:bodyPr>
            <a:noAutofit/>
          </a:bodyPr>
          <a:lstStyle/>
          <a:p>
            <a:r>
              <a:rPr lang="es-MX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Datos Geográficos</a:t>
            </a:r>
            <a:endParaRPr 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01421" y="1287401"/>
            <a:ext cx="8596130" cy="329866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Ubicación: zona sur del Estado de Morelos.</a:t>
            </a:r>
          </a:p>
          <a:p>
            <a:pPr algn="l"/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Superficie: 238.06 km</a:t>
            </a:r>
            <a:r>
              <a:rPr lang="es-ES" b="1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,ocupa quinto lugar en el estado.</a:t>
            </a:r>
            <a:endParaRPr lang="es-MX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lima subtropical y húmedo caluroso.</a:t>
            </a:r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395" y="3148356"/>
            <a:ext cx="3366816" cy="310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2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725838" y="2893326"/>
            <a:ext cx="48040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/>
              <a:t>¡Gracias!</a:t>
            </a:r>
            <a:endParaRPr lang="es-MX" sz="6600" b="1" dirty="0"/>
          </a:p>
        </p:txBody>
      </p:sp>
    </p:spTree>
    <p:extLst>
      <p:ext uri="{BB962C8B-B14F-4D97-AF65-F5344CB8AC3E}">
        <p14:creationId xmlns:p14="http://schemas.microsoft.com/office/powerpoint/2010/main" val="95680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62801" y="146761"/>
            <a:ext cx="4666397" cy="997827"/>
          </a:xfrm>
        </p:spPr>
        <p:txBody>
          <a:bodyPr/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Demografía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565823" y="1511726"/>
            <a:ext cx="9976513" cy="4351338"/>
          </a:xfrm>
        </p:spPr>
        <p:txBody>
          <a:bodyPr/>
          <a:lstStyle/>
          <a:p>
            <a:endParaRPr lang="es-MX" dirty="0" smtClean="0"/>
          </a:p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Localidades: 65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Población total: 52,110                   </a:t>
            </a:r>
          </a:p>
          <a:p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Viviendas: 13,020</a:t>
            </a: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725" y="865904"/>
            <a:ext cx="6882822" cy="514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0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82564"/>
            <a:ext cx="10515600" cy="881962"/>
          </a:xfrm>
        </p:spPr>
        <p:txBody>
          <a:bodyPr/>
          <a:lstStyle/>
          <a:p>
            <a:pPr algn="ctr"/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Panorama Epidemiológico</a:t>
            </a:r>
            <a:endParaRPr lang="es-MX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Resultado de imagen para imagen mosco dengue, chikungunya y zik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65" y="1247090"/>
            <a:ext cx="9472683" cy="4794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86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3476" y="301766"/>
            <a:ext cx="10515600" cy="786778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Panorama Epidemiológico</a:t>
            </a: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34288" y="1334506"/>
            <a:ext cx="3976048" cy="4588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Municipios Región II</a:t>
            </a:r>
          </a:p>
          <a:p>
            <a:pPr marL="0" indent="0">
              <a:buNone/>
            </a:pPr>
            <a:endParaRPr lang="es-MX" sz="2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Jojutla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Puente de </a:t>
            </a:r>
            <a:r>
              <a:rPr lang="es-MX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Ixtla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r>
              <a:rPr lang="es-MX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Amacuzac</a:t>
            </a:r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Zacatepec</a:t>
            </a:r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Tlaquiltenango</a:t>
            </a:r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Tlaltizapán </a:t>
            </a:r>
          </a:p>
          <a:p>
            <a:pPr marL="0" indent="0">
              <a:buNone/>
            </a:pPr>
            <a:endParaRPr lang="es-MX" i="1" dirty="0" smtClean="0"/>
          </a:p>
          <a:p>
            <a:endParaRPr lang="es-MX" i="1" dirty="0" smtClean="0"/>
          </a:p>
          <a:p>
            <a:endParaRPr lang="es-MX" i="1" dirty="0" smtClean="0"/>
          </a:p>
          <a:p>
            <a:endParaRPr lang="es-MX" dirty="0"/>
          </a:p>
          <a:p>
            <a:pPr marL="0" indent="0" algn="ctr">
              <a:buNone/>
            </a:pPr>
            <a:endParaRPr lang="es-MX" dirty="0" smtClean="0"/>
          </a:p>
          <a:p>
            <a:pPr marL="0" indent="0" algn="ctr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5" name="Imagen 4" descr="Estado-Morelos-y-Lup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800" y="496453"/>
            <a:ext cx="6782290" cy="615372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643127" y="4733699"/>
            <a:ext cx="1405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latin typeface="Century Gothic"/>
                <a:cs typeface="Century Gothic"/>
              </a:rPr>
              <a:t>GUERRERO</a:t>
            </a:r>
            <a:endParaRPr lang="es-ES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8239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8851" y="110606"/>
            <a:ext cx="3397155" cy="698682"/>
          </a:xfrm>
        </p:spPr>
        <p:txBody>
          <a:bodyPr/>
          <a:lstStyle/>
          <a:p>
            <a:pPr algn="ctr"/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bjetivo</a:t>
            </a:r>
            <a:endParaRPr lang="es-MX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25381" y="1111942"/>
            <a:ext cx="9926052" cy="1190709"/>
          </a:xfrm>
        </p:spPr>
        <p:txBody>
          <a:bodyPr>
            <a:normAutofit fontScale="92500"/>
          </a:bodyPr>
          <a:lstStyle/>
          <a:p>
            <a:pPr algn="just"/>
            <a:r>
              <a:rPr lang="es-MX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Disminuir la incidencia de casos de dengue, chikungunya</a:t>
            </a:r>
            <a:r>
              <a:rPr lang="es-MX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MX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zika en nuestro Municipio mediante  acciones de </a:t>
            </a:r>
            <a:r>
              <a:rPr lang="es-MX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promoción y prevención</a:t>
            </a:r>
            <a:r>
              <a:rPr lang="es-MX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, coordinadas con los Servicios de Salud de Morelos.</a:t>
            </a:r>
          </a:p>
          <a:p>
            <a:endParaRPr lang="es-MX" dirty="0"/>
          </a:p>
          <a:p>
            <a:endParaRPr lang="es-MX" dirty="0"/>
          </a:p>
          <a:p>
            <a:pPr marL="0" indent="0" algn="ctr">
              <a:buNone/>
            </a:pPr>
            <a:endParaRPr lang="es-MX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05" y="3960044"/>
            <a:ext cx="3549080" cy="1996357"/>
          </a:xfrm>
          <a:prstGeom prst="rect">
            <a:avLst/>
          </a:prstGeom>
        </p:spPr>
      </p:pic>
      <p:sp>
        <p:nvSpPr>
          <p:cNvPr id="7" name="AutoShape 2" descr="Mostrando 20160404_1057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389" y="2605305"/>
            <a:ext cx="3913859" cy="22009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9"/>
          <a:stretch/>
        </p:blipFill>
        <p:spPr>
          <a:xfrm>
            <a:off x="8789074" y="2507371"/>
            <a:ext cx="3262359" cy="219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3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16405" y="40945"/>
            <a:ext cx="6522493" cy="586854"/>
          </a:xfrm>
        </p:spPr>
        <p:txBody>
          <a:bodyPr>
            <a:noAutofit/>
          </a:bodyPr>
          <a:lstStyle/>
          <a:p>
            <a:pPr algn="ctr"/>
            <a:r>
              <a:rPr lang="es-MX" b="1" i="1" dirty="0" smtClean="0"/>
              <a:t/>
            </a:r>
            <a:br>
              <a:rPr lang="es-MX" b="1" i="1" dirty="0" smtClean="0"/>
            </a:br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de promoción  </a:t>
            </a:r>
            <a:endParaRPr lang="es-MX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367" y="4029501"/>
            <a:ext cx="4299283" cy="2418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366" y="1376789"/>
            <a:ext cx="4299283" cy="235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content-lax3-1.xx.fbcdn.net/v/t1.0-9/12993545_883953365046498_6630850560934052911_n.jpg?oh=4d2abd531c77530152726795ef851976&amp;oe=588897B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547" y="1376788"/>
            <a:ext cx="4192338" cy="2358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77" y="4029501"/>
            <a:ext cx="4235116" cy="2382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/>
          <p:cNvSpPr txBox="1"/>
          <p:nvPr/>
        </p:nvSpPr>
        <p:spPr>
          <a:xfrm>
            <a:off x="5457010" y="3734978"/>
            <a:ext cx="314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Espectaculares</a:t>
            </a:r>
            <a:endParaRPr lang="es-MX" dirty="0"/>
          </a:p>
        </p:txBody>
      </p:sp>
      <p:sp>
        <p:nvSpPr>
          <p:cNvPr id="9" name="Rectángulo 8"/>
          <p:cNvSpPr/>
          <p:nvPr/>
        </p:nvSpPr>
        <p:spPr>
          <a:xfrm>
            <a:off x="4777078" y="940061"/>
            <a:ext cx="3881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de difusión</a:t>
            </a:r>
            <a:endParaRPr lang="es-MX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95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12823" y="-12059"/>
            <a:ext cx="6658970" cy="834830"/>
          </a:xfrm>
        </p:spPr>
        <p:txBody>
          <a:bodyPr/>
          <a:lstStyle/>
          <a:p>
            <a:pPr algn="ctr"/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de promoción 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42361" y="1273786"/>
            <a:ext cx="3198125" cy="46381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MX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Lonas</a:t>
            </a:r>
            <a:r>
              <a:rPr lang="es-MX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s-MX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Espacios públicos                          </a:t>
            </a:r>
          </a:p>
          <a:p>
            <a:pPr marL="0" indent="0">
              <a:buNone/>
            </a:pPr>
            <a:endParaRPr lang="es-MX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Escuelas </a:t>
            </a:r>
          </a:p>
          <a:p>
            <a:endParaRPr lang="es-MX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Iglesias  </a:t>
            </a:r>
          </a:p>
          <a:p>
            <a:endParaRPr lang="es-MX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Mercados</a:t>
            </a:r>
          </a:p>
          <a:p>
            <a:endParaRPr lang="es-MX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Panteones </a:t>
            </a:r>
            <a:endParaRPr lang="es-MX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82" y="1273786"/>
            <a:ext cx="3611555" cy="2035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953" y="3949151"/>
            <a:ext cx="2374232" cy="1780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098" y="3912271"/>
            <a:ext cx="2804503" cy="1854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5"/>
          <a:stretch/>
        </p:blipFill>
        <p:spPr>
          <a:xfrm>
            <a:off x="8489922" y="1277464"/>
            <a:ext cx="3473116" cy="2031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252" y="3857679"/>
            <a:ext cx="2600786" cy="1854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ángulo 10"/>
          <p:cNvSpPr/>
          <p:nvPr/>
        </p:nvSpPr>
        <p:spPr>
          <a:xfrm>
            <a:off x="4664463" y="710555"/>
            <a:ext cx="3881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de difusión</a:t>
            </a:r>
            <a:endParaRPr lang="es-MX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0028" y="1"/>
            <a:ext cx="10515600" cy="791570"/>
          </a:xfrm>
        </p:spPr>
        <p:txBody>
          <a:bodyPr/>
          <a:lstStyle/>
          <a:p>
            <a:pPr algn="ctr"/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de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promoción</a:t>
            </a:r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37980" y="1198012"/>
            <a:ext cx="2811439" cy="5190055"/>
          </a:xfrm>
        </p:spPr>
        <p:txBody>
          <a:bodyPr>
            <a:normAutofit fontScale="25000" lnSpcReduction="20000"/>
          </a:bodyPr>
          <a:lstStyle/>
          <a:p>
            <a:endParaRPr lang="es-MX" sz="7000" b="1" dirty="0" smtClean="0">
              <a:solidFill>
                <a:srgbClr val="FF0000"/>
              </a:solidFill>
            </a:endParaRPr>
          </a:p>
          <a:p>
            <a:endParaRPr lang="es-MX" sz="7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MX" sz="10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Dípticos</a:t>
            </a:r>
          </a:p>
          <a:p>
            <a:pPr marL="0" indent="0">
              <a:buNone/>
            </a:pPr>
            <a:r>
              <a:rPr lang="es-MX" sz="10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</a:t>
            </a:r>
            <a:endParaRPr lang="es-MX" sz="10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sz="10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sz="10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sz="10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sz="10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sz="10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10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</a:t>
            </a:r>
          </a:p>
          <a:p>
            <a:pPr marL="0" indent="0">
              <a:buNone/>
            </a:pPr>
            <a:endParaRPr lang="es-MX" sz="10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10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Ferias de Salud</a:t>
            </a:r>
          </a:p>
          <a:p>
            <a:pPr marL="0" indent="0">
              <a:buNone/>
            </a:pPr>
            <a:endParaRPr lang="es-MX" sz="51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MX" sz="51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MX" sz="51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MX" sz="51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MX" b="1" dirty="0" smtClean="0">
                <a:solidFill>
                  <a:srgbClr val="FF0000"/>
                </a:solidFill>
              </a:rPr>
              <a:t>                                              </a:t>
            </a:r>
            <a:endParaRPr lang="es-MX" b="1" dirty="0">
              <a:solidFill>
                <a:srgbClr val="FF0000"/>
              </a:solidFill>
            </a:endParaRPr>
          </a:p>
        </p:txBody>
      </p:sp>
      <p:pic>
        <p:nvPicPr>
          <p:cNvPr id="7" name="Imagen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172" y="1241234"/>
            <a:ext cx="1783952" cy="2603053"/>
          </a:xfrm>
          <a:prstGeom prst="rect">
            <a:avLst/>
          </a:prstGeom>
        </p:spPr>
      </p:pic>
      <p:pic>
        <p:nvPicPr>
          <p:cNvPr id="8" name="Imagen 7" descr="https://scontent-lax3-1.xx.fbcdn.net/v/t1.0-9/14184520_970896693018831_91944914304397414_n.jpg?oh=ee2a6826e140079c8670badd98df3877&amp;oe=587F6C6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12" y="3611093"/>
            <a:ext cx="2417523" cy="290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172" y="3885648"/>
            <a:ext cx="1783951" cy="2603053"/>
          </a:xfrm>
          <a:prstGeom prst="rect">
            <a:avLst/>
          </a:prstGeom>
        </p:spPr>
      </p:pic>
      <p:pic>
        <p:nvPicPr>
          <p:cNvPr id="2054" name="Picture 6" descr="https://scontent-lax3-1.xx.fbcdn.net/v/t1.0-9/13434905_916989938409507_2890957103883591628_n.jpg?oh=1719d6087038ff4fb5a489a72b75f7be&amp;oe=588EDAA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450" y="1241233"/>
            <a:ext cx="2327482" cy="202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content.xx.fbcdn.net/v/t1.0-9/12809581_863544707087364_7005080457658661588_n.jpg?oh=1e178370aeaaa6fcdcd95f432a46bccd&amp;oe=58C410E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89" y="1215624"/>
            <a:ext cx="2466473" cy="204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content.xx.fbcdn.net/v/t1.0-9/14141619_970896353018865_7271316489755702635_n.jpg?oh=a426e84d3ff601ebbd634c75524c302d&amp;oe=58D2970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08" y="3611093"/>
            <a:ext cx="2158206" cy="287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cto 11"/>
          <p:cNvCxnSpPr/>
          <p:nvPr/>
        </p:nvCxnSpPr>
        <p:spPr>
          <a:xfrm>
            <a:off x="9499634" y="1215624"/>
            <a:ext cx="26465" cy="53017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7126314" y="1215624"/>
            <a:ext cx="26465" cy="530178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3997271" y="674792"/>
            <a:ext cx="3881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de difusión</a:t>
            </a:r>
            <a:endParaRPr lang="es-MX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84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2513</TotalTime>
  <Words>287</Words>
  <Application>Microsoft Office PowerPoint</Application>
  <PresentationFormat>Personalizado</PresentationFormat>
  <Paragraphs>151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Datos Geográficos</vt:lpstr>
      <vt:lpstr>Demografía </vt:lpstr>
      <vt:lpstr>Panorama Epidemiológico</vt:lpstr>
      <vt:lpstr>Panorama Epidemiológico </vt:lpstr>
      <vt:lpstr>Objetivo</vt:lpstr>
      <vt:lpstr> Acciones de promoción  </vt:lpstr>
      <vt:lpstr>Acciones de promoción </vt:lpstr>
      <vt:lpstr>Acciones de promoción </vt:lpstr>
      <vt:lpstr>Acciones de promoción</vt:lpstr>
      <vt:lpstr>Participación ciudadana </vt:lpstr>
      <vt:lpstr>Acciones Preventivas</vt:lpstr>
      <vt:lpstr>Acciones Preventivas</vt:lpstr>
      <vt:lpstr>Acciones Preventivas</vt:lpstr>
      <vt:lpstr>Acciones Preventivas</vt:lpstr>
      <vt:lpstr>Acciones Preventivas</vt:lpstr>
      <vt:lpstr>Acciones Preventivas</vt:lpstr>
      <vt:lpstr>Panorama Epidemiológico   Semana 42 </vt:lpstr>
      <vt:lpstr>Conclusiones 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ACCIONES DE PROMOCIÓN Y PREVENCIÓN CONTRA DENGUE, CHIKUNGUNYA Y ZIKA</dc:title>
  <dc:creator>SALUD</dc:creator>
  <cp:lastModifiedBy>Invitado</cp:lastModifiedBy>
  <cp:revision>135</cp:revision>
  <dcterms:created xsi:type="dcterms:W3CDTF">2016-10-13T15:22:23Z</dcterms:created>
  <dcterms:modified xsi:type="dcterms:W3CDTF">2016-12-05T00:01:37Z</dcterms:modified>
</cp:coreProperties>
</file>